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368" r:id="rId3"/>
    <p:sldId id="369" r:id="rId4"/>
    <p:sldId id="370" r:id="rId5"/>
    <p:sldId id="371" r:id="rId6"/>
    <p:sldId id="524" r:id="rId7"/>
    <p:sldId id="372" r:id="rId8"/>
    <p:sldId id="525" r:id="rId9"/>
    <p:sldId id="526" r:id="rId10"/>
    <p:sldId id="521" r:id="rId11"/>
    <p:sldId id="522" r:id="rId12"/>
    <p:sldId id="376" r:id="rId13"/>
    <p:sldId id="498" r:id="rId14"/>
    <p:sldId id="496" r:id="rId15"/>
    <p:sldId id="497" r:id="rId16"/>
    <p:sldId id="499" r:id="rId17"/>
    <p:sldId id="500" r:id="rId18"/>
    <p:sldId id="501" r:id="rId19"/>
    <p:sldId id="502" r:id="rId20"/>
    <p:sldId id="441" r:id="rId21"/>
    <p:sldId id="534" r:id="rId22"/>
    <p:sldId id="444" r:id="rId23"/>
    <p:sldId id="515" r:id="rId24"/>
    <p:sldId id="533" r:id="rId25"/>
    <p:sldId id="511" r:id="rId26"/>
    <p:sldId id="512" r:id="rId27"/>
    <p:sldId id="513" r:id="rId28"/>
    <p:sldId id="263" r:id="rId29"/>
    <p:sldId id="264" r:id="rId30"/>
    <p:sldId id="446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457" r:id="rId42"/>
    <p:sldId id="458" r:id="rId43"/>
    <p:sldId id="459" r:id="rId44"/>
    <p:sldId id="460" r:id="rId45"/>
    <p:sldId id="461" r:id="rId46"/>
    <p:sldId id="462" r:id="rId47"/>
    <p:sldId id="463" r:id="rId48"/>
    <p:sldId id="464" r:id="rId49"/>
    <p:sldId id="465" r:id="rId50"/>
    <p:sldId id="466" r:id="rId51"/>
    <p:sldId id="467" r:id="rId52"/>
    <p:sldId id="468" r:id="rId53"/>
    <p:sldId id="469" r:id="rId54"/>
    <p:sldId id="470" r:id="rId55"/>
    <p:sldId id="471" r:id="rId56"/>
    <p:sldId id="472" r:id="rId57"/>
    <p:sldId id="473" r:id="rId58"/>
    <p:sldId id="474" r:id="rId59"/>
    <p:sldId id="475" r:id="rId60"/>
    <p:sldId id="476" r:id="rId61"/>
    <p:sldId id="477" r:id="rId62"/>
    <p:sldId id="478" r:id="rId63"/>
    <p:sldId id="479" r:id="rId64"/>
    <p:sldId id="480" r:id="rId65"/>
    <p:sldId id="481" r:id="rId66"/>
    <p:sldId id="482" r:id="rId67"/>
    <p:sldId id="483" r:id="rId68"/>
    <p:sldId id="484" r:id="rId69"/>
    <p:sldId id="485" r:id="rId70"/>
    <p:sldId id="486" r:id="rId71"/>
    <p:sldId id="487" r:id="rId72"/>
    <p:sldId id="488" r:id="rId73"/>
    <p:sldId id="489" r:id="rId74"/>
    <p:sldId id="490" r:id="rId75"/>
    <p:sldId id="491" r:id="rId76"/>
    <p:sldId id="492" r:id="rId77"/>
    <p:sldId id="493" r:id="rId78"/>
    <p:sldId id="494" r:id="rId79"/>
    <p:sldId id="495" r:id="rId80"/>
    <p:sldId id="517" r:id="rId81"/>
    <p:sldId id="527" r:id="rId82"/>
    <p:sldId id="529" r:id="rId83"/>
    <p:sldId id="530" r:id="rId84"/>
    <p:sldId id="531" r:id="rId85"/>
    <p:sldId id="532" r:id="rId86"/>
    <p:sldId id="268" r:id="rId87"/>
    <p:sldId id="445" r:id="rId8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E78E64C-2FAC-46ED-B698-E8DC935BE085}">
          <p14:sldIdLst>
            <p14:sldId id="256"/>
            <p14:sldId id="368"/>
            <p14:sldId id="369"/>
            <p14:sldId id="370"/>
            <p14:sldId id="371"/>
            <p14:sldId id="524"/>
            <p14:sldId id="372"/>
            <p14:sldId id="525"/>
            <p14:sldId id="526"/>
            <p14:sldId id="521"/>
            <p14:sldId id="522"/>
            <p14:sldId id="376"/>
            <p14:sldId id="498"/>
            <p14:sldId id="496"/>
            <p14:sldId id="497"/>
            <p14:sldId id="499"/>
            <p14:sldId id="500"/>
            <p14:sldId id="501"/>
            <p14:sldId id="502"/>
            <p14:sldId id="441"/>
            <p14:sldId id="534"/>
            <p14:sldId id="444"/>
            <p14:sldId id="515"/>
            <p14:sldId id="533"/>
            <p14:sldId id="511"/>
            <p14:sldId id="512"/>
            <p14:sldId id="513"/>
            <p14:sldId id="263"/>
            <p14:sldId id="264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517"/>
            <p14:sldId id="527"/>
            <p14:sldId id="529"/>
            <p14:sldId id="530"/>
            <p14:sldId id="531"/>
            <p14:sldId id="532"/>
            <p14:sldId id="268"/>
            <p14:sldId id="4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orient="horz" pos="411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pos="1300" userDrawn="1">
          <p15:clr>
            <a:srgbClr val="A4A3A4"/>
          </p15:clr>
        </p15:guide>
        <p15:guide id="6" orient="horz" pos="89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orient="horz" pos="1933" userDrawn="1">
          <p15:clr>
            <a:srgbClr val="A4A3A4"/>
          </p15:clr>
        </p15:guide>
        <p15:guide id="9" orient="horz" pos="2205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88129" autoAdjust="0"/>
  </p:normalViewPr>
  <p:slideViewPr>
    <p:cSldViewPr>
      <p:cViewPr varScale="1">
        <p:scale>
          <a:sx n="84" d="100"/>
          <a:sy n="84" d="100"/>
        </p:scale>
        <p:origin x="662" y="72"/>
      </p:cViewPr>
      <p:guideLst>
        <p:guide orient="horz" pos="210"/>
        <p:guide pos="7680"/>
        <p:guide orient="horz" pos="4110"/>
        <p:guide/>
        <p:guide pos="1300"/>
        <p:guide orient="horz" pos="890"/>
        <p:guide pos="211"/>
        <p:guide orient="horz" pos="1933"/>
        <p:guide orient="horz" pos="2205"/>
        <p:guide orient="horz" pos="12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35A59-1553-4A35-B624-17F6B0F09CA8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690FC-BC8E-4C88-AEEA-F8463CADA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462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241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782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784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05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733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156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124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502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982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308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291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시작 </a:t>
            </a:r>
            <a:r>
              <a:rPr lang="en-US" altLang="ko-KR" dirty="0" smtClean="0"/>
              <a:t>9 16? </a:t>
            </a:r>
            <a:r>
              <a:rPr lang="ko-KR" altLang="en-US" dirty="0" smtClean="0"/>
              <a:t>추석 끝나고 월</a:t>
            </a:r>
            <a:endParaRPr lang="en-US" altLang="ko-KR" dirty="0" smtClean="0"/>
          </a:p>
          <a:p>
            <a:r>
              <a:rPr lang="ko-KR" altLang="en-US" dirty="0" smtClean="0"/>
              <a:t>기능 축소 </a:t>
            </a:r>
            <a:r>
              <a:rPr lang="en-US" altLang="ko-KR" dirty="0" smtClean="0"/>
              <a:t>10 8 </a:t>
            </a:r>
          </a:p>
          <a:p>
            <a:r>
              <a:rPr lang="ko-KR" altLang="en-US" dirty="0" smtClean="0"/>
              <a:t>알파 종료일 </a:t>
            </a:r>
            <a:r>
              <a:rPr lang="en-US" altLang="ko-KR" dirty="0" smtClean="0"/>
              <a:t>10 10 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804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848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632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63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017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82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914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382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579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9098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326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9910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2630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268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0395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90805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1747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1901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9794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2821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6161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478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99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9130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2088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9517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7717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3923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596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4984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8511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1146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920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3956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0969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5014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5014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5014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853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198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459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273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0FABA-7BFA-4177-8909-904AF9EE2E48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z.newdaily.co.kr/site/data/html/2019/09/02/2019090200151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hani.co.kr/arti/economy/economy_general/909145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biz.newdaily.co.kr/site/data/html/2019/05/09/2019050900266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9" name="Picture 5" descr="C:\Users\JOHN\Desktop\bankimg\ppt\1-1.jpg"/>
          <p:cNvPicPr>
            <a:picLocks noChangeAspect="1" noChangeArrowheads="1"/>
          </p:cNvPicPr>
          <p:nvPr/>
        </p:nvPicPr>
        <p:blipFill>
          <a:blip r:embed="rId2" cstate="print"/>
          <a:srcRect l="6838" t="9343" r="6656" b="8847"/>
          <a:stretch>
            <a:fillRect/>
          </a:stretch>
        </p:blipFill>
        <p:spPr bwMode="auto">
          <a:xfrm>
            <a:off x="0" y="404664"/>
            <a:ext cx="12288688" cy="6119960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5A0480-823A-4C64-8FA9-0BF09604E2E7}"/>
              </a:ext>
            </a:extLst>
          </p:cNvPr>
          <p:cNvSpPr/>
          <p:nvPr/>
        </p:nvSpPr>
        <p:spPr>
          <a:xfrm>
            <a:off x="8328248" y="1700808"/>
            <a:ext cx="3096344" cy="1512168"/>
          </a:xfrm>
          <a:prstGeom prst="rect">
            <a:avLst/>
          </a:prstGeom>
          <a:solidFill>
            <a:srgbClr val="D4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98C699-9A79-45BA-B97F-F6387C8D8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115" y="1700808"/>
            <a:ext cx="4469818" cy="13304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JOHN\Desktop\bankimg\ppt\1-3중점개발내용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357017"/>
            <a:ext cx="12288688" cy="59831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C7751-8364-46BB-A832-C4327DA9243D}"/>
              </a:ext>
            </a:extLst>
          </p:cNvPr>
          <p:cNvSpPr txBox="1"/>
          <p:nvPr/>
        </p:nvSpPr>
        <p:spPr>
          <a:xfrm>
            <a:off x="1474235" y="2060848"/>
            <a:ext cx="961208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500" b="1" dirty="0" err="1" smtClean="0">
                <a:solidFill>
                  <a:schemeClr val="accent1">
                    <a:lumMod val="50000"/>
                  </a:schemeClr>
                </a:solidFill>
              </a:rPr>
              <a:t>조회∙이체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-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전체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예금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 startAt="2"/>
            </a:pP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이체 </a:t>
            </a:r>
            <a:endParaRPr lang="en-US" altLang="ko-KR" sz="25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기본이체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</a:rPr>
              <a:t>예약이체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 startAt="3"/>
            </a:pP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금융상품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-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예금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적금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펀드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 startAt="4"/>
            </a:pP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보안</a:t>
            </a:r>
            <a:endParaRPr lang="en-US" altLang="ko-KR" sz="25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   -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간편비밀번호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085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JOHN\Desktop\bankimg\ppt\1-3중점개발내용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357017"/>
            <a:ext cx="12288688" cy="59831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C7751-8364-46BB-A832-C4327DA9243D}"/>
              </a:ext>
            </a:extLst>
          </p:cNvPr>
          <p:cNvSpPr txBox="1"/>
          <p:nvPr/>
        </p:nvSpPr>
        <p:spPr>
          <a:xfrm>
            <a:off x="1415480" y="2420888"/>
            <a:ext cx="9612089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solidFill>
                  <a:schemeClr val="accent1">
                    <a:lumMod val="50000"/>
                  </a:schemeClr>
                </a:solidFill>
              </a:rPr>
              <a:t>5.  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관리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  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사용자 정보수정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계좌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정보수정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en-US" altLang="ko-KR" sz="2500" b="1" dirty="0" smtClean="0">
                <a:solidFill>
                  <a:schemeClr val="accent1">
                    <a:lumMod val="50000"/>
                  </a:schemeClr>
                </a:solidFill>
              </a:rPr>
              <a:t>.  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고객센터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공지사항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Q&amp;A,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FAQ</a:t>
            </a:r>
          </a:p>
          <a:p>
            <a:r>
              <a:rPr lang="en-US" altLang="ko-KR" sz="2500" b="1" dirty="0" smtClean="0">
                <a:solidFill>
                  <a:schemeClr val="accent1">
                    <a:lumMod val="50000"/>
                  </a:schemeClr>
                </a:solidFill>
              </a:rPr>
              <a:t>7.  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관리자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상품관리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사용자관리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서버관리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고객센터 관리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정산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14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C:\Users\JOHN\Desktop\bankimg\ppt\1-4마인드맵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-85542" y="337415"/>
            <a:ext cx="12192000" cy="6057900"/>
          </a:xfrm>
          <a:prstGeom prst="rect">
            <a:avLst/>
          </a:prstGeom>
          <a:noFill/>
        </p:spPr>
      </p:pic>
      <p:pic>
        <p:nvPicPr>
          <p:cNvPr id="1027" name="Picture 3" descr="C:\Users\Administrator.Sc-201906031910\Desktop\mainppt\png\mindmap\mai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8" t="32015" r="32015" b="39571"/>
          <a:stretch/>
        </p:blipFill>
        <p:spPr bwMode="auto">
          <a:xfrm>
            <a:off x="5182770" y="2291016"/>
            <a:ext cx="1655376" cy="158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.Sc-201906031910\Desktop\mainppt\png\mindmap\sub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3586896" y="2806316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.Sc-201906031910\Desktop\mainppt\png\mindmap\dir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6200000">
            <a:off x="4819462" y="2990472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0D6C41-4BA7-43E3-8101-5C042C69B14B}"/>
              </a:ext>
            </a:extLst>
          </p:cNvPr>
          <p:cNvSpPr txBox="1"/>
          <p:nvPr/>
        </p:nvSpPr>
        <p:spPr>
          <a:xfrm>
            <a:off x="5680206" y="2879622"/>
            <a:ext cx="93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SJ</a:t>
            </a:r>
            <a:r>
              <a:rPr lang="ko-KR" altLang="en-US" dirty="0"/>
              <a:t>은행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477B4-B480-4D82-9231-A5BA77E9EB3F}"/>
              </a:ext>
            </a:extLst>
          </p:cNvPr>
          <p:cNvSpPr txBox="1"/>
          <p:nvPr/>
        </p:nvSpPr>
        <p:spPr>
          <a:xfrm>
            <a:off x="3827686" y="3087371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편의성</a:t>
            </a:r>
            <a:endParaRPr lang="en-US" sz="1500" dirty="0"/>
          </a:p>
        </p:txBody>
      </p:sp>
      <p:pic>
        <p:nvPicPr>
          <p:cNvPr id="15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id="{BE9BB77F-7E5C-4728-B504-806C20F3B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7293061" y="2770845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547385-D5B0-433F-B422-A83855864D11}"/>
              </a:ext>
            </a:extLst>
          </p:cNvPr>
          <p:cNvSpPr txBox="1"/>
          <p:nvPr/>
        </p:nvSpPr>
        <p:spPr>
          <a:xfrm>
            <a:off x="7553121" y="3043200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다양성</a:t>
            </a:r>
            <a:endParaRPr lang="en-US" sz="1500" dirty="0"/>
          </a:p>
        </p:txBody>
      </p:sp>
      <p:pic>
        <p:nvPicPr>
          <p:cNvPr id="17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id="{711DD493-32F2-46AC-9458-B4AFCA620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5515216" y="4492659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52AC51-2633-4AA7-8F0B-AC83C93231F5}"/>
              </a:ext>
            </a:extLst>
          </p:cNvPr>
          <p:cNvSpPr txBox="1"/>
          <p:nvPr/>
        </p:nvSpPr>
        <p:spPr>
          <a:xfrm>
            <a:off x="5771088" y="4767626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접근성</a:t>
            </a:r>
            <a:endParaRPr lang="en-US" sz="1500" dirty="0"/>
          </a:p>
        </p:txBody>
      </p:sp>
      <p:pic>
        <p:nvPicPr>
          <p:cNvPr id="23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8FD82767-F208-4CE5-BD20-BF351F375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1843875" y="2156615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172368-613E-4DAD-9784-AD9487F2AEB7}"/>
              </a:ext>
            </a:extLst>
          </p:cNvPr>
          <p:cNvSpPr txBox="1"/>
          <p:nvPr/>
        </p:nvSpPr>
        <p:spPr>
          <a:xfrm>
            <a:off x="2129700" y="2167942"/>
            <a:ext cx="10052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간편</a:t>
            </a:r>
            <a:endParaRPr lang="en-US" altLang="ko-KR" sz="1500" dirty="0"/>
          </a:p>
          <a:p>
            <a:r>
              <a:rPr lang="ko-KR" altLang="en-US" sz="1500" dirty="0"/>
              <a:t>비밀번호</a:t>
            </a:r>
            <a:endParaRPr lang="en-US" sz="1500" dirty="0"/>
          </a:p>
        </p:txBody>
      </p:sp>
      <p:pic>
        <p:nvPicPr>
          <p:cNvPr id="27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61CB045E-CAE1-497B-BED7-0A9B1D9D7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8931178" y="3213109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470EAC-1C93-44D8-A466-9A7C0B5BDC8C}"/>
              </a:ext>
            </a:extLst>
          </p:cNvPr>
          <p:cNvSpPr txBox="1"/>
          <p:nvPr/>
        </p:nvSpPr>
        <p:spPr>
          <a:xfrm>
            <a:off x="9339139" y="3341190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펀드</a:t>
            </a:r>
            <a:endParaRPr lang="en-US" sz="1500" dirty="0"/>
          </a:p>
        </p:txBody>
      </p:sp>
      <p:pic>
        <p:nvPicPr>
          <p:cNvPr id="35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B8D839A8-EEBC-4ACF-BCB2-2B856A5EC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6794027" y="5396643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6890943-ED60-496B-9F8C-44B83377A948}"/>
              </a:ext>
            </a:extLst>
          </p:cNvPr>
          <p:cNvSpPr txBox="1"/>
          <p:nvPr/>
        </p:nvSpPr>
        <p:spPr>
          <a:xfrm>
            <a:off x="7236448" y="5477218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web</a:t>
            </a:r>
          </a:p>
        </p:txBody>
      </p:sp>
      <p:pic>
        <p:nvPicPr>
          <p:cNvPr id="39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id="{55D9D7B0-822C-4DAF-AB50-C7A2E96D7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5400000">
            <a:off x="6925897" y="2934603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id="{A4EF88BC-F30E-4A68-AA2C-4A171EF43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0800000">
            <a:off x="5912612" y="3921811"/>
            <a:ext cx="388887" cy="59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3B9C491A-8869-4338-A06F-0501D833C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982631">
            <a:off x="3050754" y="2584864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F10B6403-C445-43BD-9B09-7AA48438C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2947593">
            <a:off x="6445764" y="504241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AC0A3FFD-DA37-41C4-B022-60AE3B44D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1810904">
            <a:off x="8282396" y="3231485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654741-AE27-472A-9A3C-BA066F13C5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47" y="2957521"/>
            <a:ext cx="1258827" cy="9144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970367-7075-4AD0-86A1-2140E474931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36" y="1272380"/>
            <a:ext cx="1127578" cy="14700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0F2F84-7D1C-4898-97D3-AF6A3BB9589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433" y="1520985"/>
            <a:ext cx="809842" cy="90472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D7E65E1-4D86-4315-BEE8-0FFD5121355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228" y="5294560"/>
            <a:ext cx="1245862" cy="1048921"/>
          </a:xfrm>
          <a:prstGeom prst="rect">
            <a:avLst/>
          </a:prstGeom>
        </p:spPr>
      </p:pic>
      <p:pic>
        <p:nvPicPr>
          <p:cNvPr id="49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AEEE83E8-4302-4961-B8BD-EA4CD8E3C7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7776855">
            <a:off x="8237200" y="2613304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6E0C9A9B-C8D2-44BE-9442-1F0C4F6BEECE}"/>
              </a:ext>
            </a:extLst>
          </p:cNvPr>
          <p:cNvGrpSpPr/>
          <p:nvPr/>
        </p:nvGrpSpPr>
        <p:grpSpPr>
          <a:xfrm>
            <a:off x="8666344" y="2027300"/>
            <a:ext cx="1345590" cy="628650"/>
            <a:chOff x="8191487" y="1833580"/>
            <a:chExt cx="1345590" cy="628650"/>
          </a:xfrm>
        </p:grpSpPr>
        <p:pic>
          <p:nvPicPr>
            <p:cNvPr id="51" name="Picture 10" descr="C:\Users\Administrator.Sc-201906031910\Desktop\mainppt\png\mindmap\cir.png">
              <a:extLst>
                <a:ext uri="{FF2B5EF4-FFF2-40B4-BE49-F238E27FC236}">
                  <a16:creationId xmlns:a16="http://schemas.microsoft.com/office/drawing/2014/main" id="{5EE76AE8-1A2D-45A4-AA3D-FB9F97F1B5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5" t="28575" r="27509" b="40880"/>
            <a:stretch/>
          </p:blipFill>
          <p:spPr bwMode="auto">
            <a:xfrm>
              <a:off x="8191487" y="1833580"/>
              <a:ext cx="1345590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5A4A29A-E7BC-47E9-8304-CDF972C2A2C0}"/>
                </a:ext>
              </a:extLst>
            </p:cNvPr>
            <p:cNvSpPr txBox="1"/>
            <p:nvPr/>
          </p:nvSpPr>
          <p:spPr>
            <a:xfrm>
              <a:off x="8415274" y="1950595"/>
              <a:ext cx="110055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/>
                <a:t>예금</a:t>
              </a:r>
              <a:r>
                <a:rPr lang="en-US" altLang="ko-KR" sz="1500" dirty="0"/>
                <a:t>·</a:t>
              </a:r>
              <a:r>
                <a:rPr lang="ko-KR" altLang="en-US" sz="1500" dirty="0"/>
                <a:t>적금</a:t>
              </a:r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8164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972015"/>
              </p:ext>
            </p:extLst>
          </p:nvPr>
        </p:nvGraphicFramePr>
        <p:xfrm>
          <a:off x="338739" y="2518895"/>
          <a:ext cx="11517899" cy="184620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사용자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모든 고객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상단메뉴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이체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보안관리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smtClean="0"/>
                        <a:t>고객센터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고객센터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자주하는 질문</a:t>
                      </a:r>
                      <a:r>
                        <a:rPr lang="en-US" altLang="ko-KR" sz="1400" dirty="0"/>
                        <a:t>, QNA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3671149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금융상품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상품안내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14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164029"/>
              </p:ext>
            </p:extLst>
          </p:nvPr>
        </p:nvGraphicFramePr>
        <p:xfrm>
          <a:off x="338739" y="1697501"/>
          <a:ext cx="11517899" cy="364523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latin typeface="고딕"/>
                          <a:ea typeface="배달의민족 한나체 Air" pitchFamily="50" charset="-127"/>
                        </a:rPr>
                        <a:t>사용자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비회원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중단 화면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FAQ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로그인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로그인</a:t>
                      </a:r>
                      <a:r>
                        <a:rPr lang="en-US" altLang="ko-KR" sz="1400" dirty="0"/>
                        <a:t>, ID</a:t>
                      </a:r>
                      <a:r>
                        <a:rPr lang="ko-KR" altLang="en-US" sz="1400" dirty="0"/>
                        <a:t>찾기</a:t>
                      </a:r>
                      <a:r>
                        <a:rPr lang="en-US" altLang="ko-KR" sz="1400" dirty="0"/>
                        <a:t>, PW</a:t>
                      </a:r>
                      <a:r>
                        <a:rPr lang="ko-KR" altLang="en-US" sz="1400" dirty="0"/>
                        <a:t>재설정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비밀번호 일치 시 로그인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그렇지 않을 시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찾기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찾기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찾기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계좌비밀번호와 일치하지 않을 경우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가이드 문구 출력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일치 시 </a:t>
                      </a:r>
                      <a:r>
                        <a:rPr lang="en-US" altLang="ko-KR" sz="1400" dirty="0"/>
                        <a:t>ID </a:t>
                      </a:r>
                      <a:r>
                        <a:rPr lang="ko-KR" altLang="en-US" sz="1400" dirty="0"/>
                        <a:t>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재설정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PW, PW</a:t>
                      </a:r>
                      <a:r>
                        <a:rPr lang="ko-KR" altLang="en-US" sz="1400" dirty="0"/>
                        <a:t>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변경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785936296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재설정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PW, PW</a:t>
                      </a:r>
                      <a:r>
                        <a:rPr lang="ko-KR" altLang="en-US" sz="1400" dirty="0"/>
                        <a:t>확인이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않을 경우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220438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439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2468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215732"/>
              </p:ext>
            </p:extLst>
          </p:nvPr>
        </p:nvGraphicFramePr>
        <p:xfrm>
          <a:off x="338739" y="2348880"/>
          <a:ext cx="11517899" cy="219550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비로그인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회원가입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정보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회원가입 </a:t>
                      </a:r>
                      <a:r>
                        <a:rPr lang="ko-KR" altLang="en-US" sz="1400" dirty="0"/>
                        <a:t>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회원가입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/>
                        <a:t>회원가입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3671149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접근제한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상단메뉴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상품안내 외 메뉴 접속 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로그인 화면으로 이동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금융상품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/>
                        <a:t>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금융상품별 추천상품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088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574629"/>
              </p:ext>
            </p:extLst>
          </p:nvPr>
        </p:nvGraphicFramePr>
        <p:xfrm>
          <a:off x="338739" y="2276872"/>
          <a:ext cx="11517899" cy="198485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ko-KR" altLang="en-US" sz="1400" dirty="0" smtClean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메인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 smtClean="0"/>
                        <a:t>적금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이체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/>
                        <a:t>전체조회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보유 계좌 별 금액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총 금액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계좌 별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81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계좌정보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817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955870"/>
              </p:ext>
            </p:extLst>
          </p:nvPr>
        </p:nvGraphicFramePr>
        <p:xfrm>
          <a:off x="338739" y="2321701"/>
          <a:ext cx="11517899" cy="254745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smtClean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smtClean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smtClean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smtClean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이체</a:t>
                      </a:r>
                      <a:endParaRPr lang="en-US" altLang="ko-KR" sz="1400" dirty="0" smtClean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즉시이체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출금정보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송금 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메모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중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lt"/>
                        </a:rPr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즉시이체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출금계좌정보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송금 정보</a:t>
                      </a:r>
                      <a:r>
                        <a:rPr lang="en-US" altLang="ko-KR" sz="1400" dirty="0" smtClean="0"/>
                        <a:t>, CMS</a:t>
                      </a:r>
                      <a:r>
                        <a:rPr lang="ko-KR" altLang="en-US" sz="1400" dirty="0" smtClean="0"/>
                        <a:t>코드</a:t>
                      </a:r>
                      <a:endParaRPr lang="en-US" altLang="ko-KR" sz="1400" dirty="0" smtClean="0"/>
                    </a:p>
                    <a:p>
                      <a:pPr algn="ctr"/>
                      <a:r>
                        <a:rPr lang="ko-KR" altLang="en-US" sz="1400" dirty="0" smtClean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조회</a:t>
                      </a:r>
                      <a:r>
                        <a:rPr lang="en-US" altLang="ko-KR" sz="1400" dirty="0" smtClean="0"/>
                        <a:t>·</a:t>
                      </a:r>
                      <a:r>
                        <a:rPr lang="ko-KR" altLang="en-US" sz="1400" dirty="0" smtClean="0"/>
                        <a:t>이체</a:t>
                      </a:r>
                      <a:endParaRPr lang="en-US" altLang="ko-KR" sz="1400" dirty="0" smtClean="0"/>
                    </a:p>
                    <a:p>
                      <a:pPr algn="ctr"/>
                      <a:r>
                        <a:rPr lang="ko-KR" altLang="en-US" sz="1400" dirty="0" smtClean="0"/>
                        <a:t>화면구성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예약이체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출금계좌정보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송금 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예정일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예정시간</a:t>
                      </a:r>
                      <a:r>
                        <a:rPr lang="en-US" altLang="ko-KR" sz="1400" dirty="0" smtClean="0"/>
                        <a:t>, CMS</a:t>
                      </a:r>
                      <a:r>
                        <a:rPr lang="ko-KR" altLang="en-US" sz="1400" dirty="0" smtClean="0"/>
                        <a:t>코드</a:t>
                      </a:r>
                      <a:r>
                        <a:rPr lang="en-US" altLang="ko-KR" sz="1400" dirty="0" smtClean="0"/>
                        <a:t>, </a:t>
                      </a:r>
                    </a:p>
                    <a:p>
                      <a:pPr algn="ctr"/>
                      <a:r>
                        <a:rPr lang="ko-KR" altLang="en-US" sz="1400" dirty="0" smtClean="0"/>
                        <a:t>메모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상대 메모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중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예약이체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출금계좌정보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송금 정보</a:t>
                      </a:r>
                      <a:r>
                        <a:rPr lang="en-US" altLang="ko-KR" sz="1400" dirty="0" smtClean="0"/>
                        <a:t>, CMS</a:t>
                      </a:r>
                      <a:r>
                        <a:rPr lang="ko-KR" altLang="en-US" sz="1400" dirty="0" smtClean="0"/>
                        <a:t>코드</a:t>
                      </a:r>
                      <a:endParaRPr lang="en-US" altLang="ko-KR" sz="1400" dirty="0" smtClean="0"/>
                    </a:p>
                    <a:p>
                      <a:pPr algn="ctr"/>
                      <a:r>
                        <a:rPr lang="ko-KR" altLang="en-US" sz="1400" dirty="0" smtClean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712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173548"/>
              </p:ext>
            </p:extLst>
          </p:nvPr>
        </p:nvGraphicFramePr>
        <p:xfrm>
          <a:off x="338739" y="1697501"/>
          <a:ext cx="11517899" cy="426342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금융상품화면구성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금융상품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예금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정기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/>
                        <a:t>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정기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예금 </a:t>
                      </a:r>
                      <a:r>
                        <a:rPr lang="ko-KR" altLang="en-US" sz="1400" dirty="0"/>
                        <a:t>가입 정보 금리 우대항목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적금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84614723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상품 </a:t>
                      </a:r>
                      <a:r>
                        <a:rPr lang="ko-KR" altLang="en-US" sz="1400" dirty="0"/>
                        <a:t>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290496055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적금 </a:t>
                      </a:r>
                      <a:r>
                        <a:rPr lang="ko-KR" altLang="en-US" sz="1400" dirty="0" err="1" smtClean="0"/>
                        <a:t>정보금리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/>
                        <a:t>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smtClean="0"/>
                        <a:t>유효하지 </a:t>
                      </a:r>
                      <a:r>
                        <a:rPr lang="ko-KR" altLang="en-US" sz="1400" dirty="0"/>
                        <a:t>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77375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236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944540"/>
              </p:ext>
            </p:extLst>
          </p:nvPr>
        </p:nvGraphicFramePr>
        <p:xfrm>
          <a:off x="338739" y="2420888"/>
          <a:ext cx="11517899" cy="193672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353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로그인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알림 </a:t>
                      </a:r>
                      <a:r>
                        <a:rPr lang="ko-KR" altLang="en-US" sz="1400" dirty="0"/>
                        <a:t>정보 설정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ko-KR" altLang="en-US" sz="1400" dirty="0" smtClean="0"/>
                        <a:t>상품 </a:t>
                      </a:r>
                      <a:r>
                        <a:rPr lang="ko-KR" altLang="en-US" sz="1400" dirty="0"/>
                        <a:t>가입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8604337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유효하지 </a:t>
                      </a:r>
                      <a:r>
                        <a:rPr lang="ko-KR" altLang="en-US" sz="1400" dirty="0"/>
                        <a:t>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57587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850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132692" y="293276"/>
            <a:ext cx="12457384" cy="613317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608168" y="5840652"/>
            <a:ext cx="44644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http://biz.newdaily.co.kr/site/data/html/2019/09/02/2019090200151.html</a:t>
            </a:r>
            <a:endParaRPr lang="en-US" altLang="ko-KR" sz="1000" dirty="0"/>
          </a:p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https://www.hankookilbo.com/News/Read/201909101226020539</a:t>
            </a: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2" t="10780" r="17721" b="2906"/>
          <a:stretch/>
        </p:blipFill>
        <p:spPr>
          <a:xfrm>
            <a:off x="914400" y="1877806"/>
            <a:ext cx="4896544" cy="2526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E561E1-1F6F-4A90-A7C9-5420256AD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497" y="1838442"/>
            <a:ext cx="5265240" cy="25266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7F00FC-72FC-406D-9E34-AABB82E903CA}"/>
              </a:ext>
            </a:extLst>
          </p:cNvPr>
          <p:cNvSpPr txBox="1"/>
          <p:nvPr/>
        </p:nvSpPr>
        <p:spPr>
          <a:xfrm>
            <a:off x="3901244" y="4853877"/>
            <a:ext cx="4389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사용량 증가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596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14790" y="260648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045329"/>
              </p:ext>
            </p:extLst>
          </p:nvPr>
        </p:nvGraphicFramePr>
        <p:xfrm>
          <a:off x="338739" y="2348880"/>
          <a:ext cx="11517899" cy="216982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/>
                        <a:t>계좌관리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70020205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계좌비밀번호관리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변경할 비밀번호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저장 버튼</a:t>
                      </a:r>
                      <a:endParaRPr lang="en-US" altLang="ko-KR" sz="1400" dirty="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고딕"/>
                        </a:rPr>
                        <a:t>중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</a:rPr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계좌비밀번호관리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변경할 비밀번호</a:t>
                      </a:r>
                      <a:endParaRPr lang="en-US" altLang="ko-KR" sz="1400" dirty="0" smtClean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유효하지 않은 경우 해당 가이드 문구 출력</a:t>
                      </a:r>
                      <a:endParaRPr lang="en-US" altLang="ko-KR" sz="1400" dirty="0" smtClean="0"/>
                    </a:p>
                    <a:p>
                      <a:pPr algn="ctr"/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445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262276"/>
              </p:ext>
            </p:extLst>
          </p:nvPr>
        </p:nvGraphicFramePr>
        <p:xfrm>
          <a:off x="338739" y="2420888"/>
          <a:ext cx="11517899" cy="220624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사용자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공통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상단메뉴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이체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smtClean="0"/>
                        <a:t>금융상품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/>
                        <a:t>사용자관리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smtClean="0"/>
                        <a:t>고객센터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고객센터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자주하는 </a:t>
                      </a:r>
                      <a:r>
                        <a:rPr lang="ko-KR" altLang="en-US" sz="1400" dirty="0" smtClean="0"/>
                        <a:t>질문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3671149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공지사항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 </a:t>
                      </a:r>
                      <a:r>
                        <a:rPr lang="ko-KR" altLang="en-US" sz="1400" dirty="0" smtClean="0"/>
                        <a:t>리스트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자주하는 질문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질문유형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입력 창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 </a:t>
                      </a:r>
                      <a:r>
                        <a:rPr lang="ko-KR" altLang="en-US" sz="1400" dirty="0" smtClean="0"/>
                        <a:t>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2535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152208"/>
              </p:ext>
            </p:extLst>
          </p:nvPr>
        </p:nvGraphicFramePr>
        <p:xfrm>
          <a:off x="335360" y="2121375"/>
          <a:ext cx="11517899" cy="289180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관리자</a:t>
                      </a:r>
                      <a:endParaRPr lang="en-US" altLang="ko-KR" sz="115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관리자 페이지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사용자 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상품관리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smtClean="0"/>
                        <a:t>서버관리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정산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50" dirty="0">
                          <a:latin typeface="고딕"/>
                        </a:rPr>
                        <a:t>사용자 조회 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사용자 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사용자 </a:t>
                      </a:r>
                      <a:r>
                        <a:rPr lang="ko-KR" altLang="en-US" sz="1400" dirty="0"/>
                        <a:t>정보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상품관리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상품관리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smtClean="0"/>
                        <a:t>펀드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상품등록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상품수정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smtClean="0"/>
                        <a:t>상세보기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상품등록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0781959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05771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827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1555" y="311604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397012"/>
              </p:ext>
            </p:extLst>
          </p:nvPr>
        </p:nvGraphicFramePr>
        <p:xfrm>
          <a:off x="335360" y="2302868"/>
          <a:ext cx="11517899" cy="242227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</a:pPr>
                      <a:r>
                        <a:rPr lang="ko-KR" altLang="en-US" sz="1400" dirty="0"/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고객센터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문의사항</a:t>
                      </a:r>
                      <a:r>
                        <a:rPr lang="en-US" altLang="ko-KR" sz="1400" dirty="0"/>
                        <a:t>, FAQ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공지사항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smtClean="0"/>
                        <a:t>등록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공지사항 등록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FAQ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FAQ </a:t>
                      </a:r>
                      <a:r>
                        <a:rPr lang="ko-KR" altLang="en-US" sz="1400" dirty="0"/>
                        <a:t>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smtClean="0"/>
                        <a:t>등록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0781959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FAQ </a:t>
                      </a:r>
                      <a:r>
                        <a:rPr lang="ko-KR" altLang="en-US" sz="1400" dirty="0"/>
                        <a:t>등록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05771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264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1555" y="311604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17626"/>
              </p:ext>
            </p:extLst>
          </p:nvPr>
        </p:nvGraphicFramePr>
        <p:xfrm>
          <a:off x="335360" y="1697501"/>
          <a:ext cx="11517899" cy="42461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828378"/>
              </p:ext>
            </p:extLst>
          </p:nvPr>
        </p:nvGraphicFramePr>
        <p:xfrm>
          <a:off x="335360" y="2081659"/>
          <a:ext cx="11517899" cy="125609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425321851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0140160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941941282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423558349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494003976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3831332541"/>
                    </a:ext>
                  </a:extLst>
                </a:gridCol>
              </a:tblGrid>
              <a:tr h="397690"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</a:pPr>
                      <a:r>
                        <a:rPr lang="ko-KR" altLang="en-US" sz="1400" b="0" dirty="0"/>
                        <a:t>관리자</a:t>
                      </a:r>
                      <a:endParaRPr 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서버관리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ko-KR" altLang="en-US" sz="1400" b="0" dirty="0">
                          <a:latin typeface="고딕"/>
                        </a:rPr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서버관리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/>
                        <a:t>서버 상태 확인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서버 실행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고딕"/>
                        </a:rPr>
                        <a:t>2</a:t>
                      </a:r>
                      <a:endParaRPr lang="ko-KR" alt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50074459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서버 상태확인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서버이름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상태 표시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09626138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서버 실행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서버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실행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99072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290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4664"/>
            <a:ext cx="12192000" cy="6057900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F3BE34-B037-4FCC-9BCA-C372AA720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456" y="4236588"/>
            <a:ext cx="1639124" cy="13782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1856D8-0D59-40FE-9B4A-7449A9A640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98" b="18825"/>
          <a:stretch/>
        </p:blipFill>
        <p:spPr>
          <a:xfrm>
            <a:off x="5503683" y="1873783"/>
            <a:ext cx="1224135" cy="16369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81C876-F5DD-495F-A2EF-89C0A2855D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48" y="4236588"/>
            <a:ext cx="1309822" cy="13098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1E3B054-4E0E-42B3-9090-A1B5C9DA1D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31" y="4313883"/>
            <a:ext cx="1309822" cy="13098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41F6FDF-BFD5-4A10-9A41-3E08F1F097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0" r="36184" b="18825"/>
          <a:stretch/>
        </p:blipFill>
        <p:spPr>
          <a:xfrm>
            <a:off x="7716032" y="1875466"/>
            <a:ext cx="1309822" cy="16369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AC8951-F1A9-4382-982A-42C7C738ECD3}"/>
              </a:ext>
            </a:extLst>
          </p:cNvPr>
          <p:cNvSpPr txBox="1"/>
          <p:nvPr/>
        </p:nvSpPr>
        <p:spPr>
          <a:xfrm>
            <a:off x="5503682" y="3614015"/>
            <a:ext cx="122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HTML 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D35B9-9BE8-449F-8DCE-BA2BB756FD72}"/>
              </a:ext>
            </a:extLst>
          </p:cNvPr>
          <p:cNvSpPr txBox="1"/>
          <p:nvPr/>
        </p:nvSpPr>
        <p:spPr>
          <a:xfrm>
            <a:off x="7962215" y="3618495"/>
            <a:ext cx="88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CSS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2D1DE3-F904-4BD9-B3C2-E077A1236690}"/>
              </a:ext>
            </a:extLst>
          </p:cNvPr>
          <p:cNvSpPr txBox="1"/>
          <p:nvPr/>
        </p:nvSpPr>
        <p:spPr>
          <a:xfrm>
            <a:off x="7731361" y="5781447"/>
            <a:ext cx="146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Java Script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E58C54-71A8-410D-9852-9074A35FCC4D}"/>
              </a:ext>
            </a:extLst>
          </p:cNvPr>
          <p:cNvSpPr txBox="1"/>
          <p:nvPr/>
        </p:nvSpPr>
        <p:spPr>
          <a:xfrm>
            <a:off x="3037078" y="5739883"/>
            <a:ext cx="162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jQuery 3.4.1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20E755-100F-4AA1-B9CB-E101C5DB795D}"/>
              </a:ext>
            </a:extLst>
          </p:cNvPr>
          <p:cNvSpPr txBox="1"/>
          <p:nvPr/>
        </p:nvSpPr>
        <p:spPr>
          <a:xfrm>
            <a:off x="5285610" y="5696793"/>
            <a:ext cx="204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Bootstrap 4.3.1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16BA595-3EFA-4DBB-AAB3-9177DB8D57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531" y="2052337"/>
            <a:ext cx="883156" cy="12925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6570C4-16A6-4813-9393-00E6D2D806E8}"/>
              </a:ext>
            </a:extLst>
          </p:cNvPr>
          <p:cNvSpPr txBox="1"/>
          <p:nvPr/>
        </p:nvSpPr>
        <p:spPr>
          <a:xfrm>
            <a:off x="3140057" y="3614299"/>
            <a:ext cx="134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JAVA 1.8.0</a:t>
            </a:r>
          </a:p>
        </p:txBody>
      </p:sp>
    </p:spTree>
    <p:extLst>
      <p:ext uri="{BB962C8B-B14F-4D97-AF65-F5344CB8AC3E}">
        <p14:creationId xmlns:p14="http://schemas.microsoft.com/office/powerpoint/2010/main" val="2645643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526899"/>
            <a:ext cx="12192000" cy="6057900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84B318-E2F4-4B2A-8FE1-2FCA6B0723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183" y="2346296"/>
            <a:ext cx="1652767" cy="11531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76114E-ED04-407B-B5A8-49C957832B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4497958"/>
            <a:ext cx="1912558" cy="12519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BE59C2-C20E-4133-BF92-2D5ED19A6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17" y="2276872"/>
            <a:ext cx="1525594" cy="1251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D77220-4B76-4941-B9B3-9B46DE80F6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83" y="4550539"/>
            <a:ext cx="1396653" cy="9428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6036A2-B5A1-4AD0-A0B6-A4E557AF16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05" y="4497958"/>
            <a:ext cx="1360180" cy="9428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CD9D6F-5607-479C-8AFE-6E6EDBFED7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231" y="2582930"/>
            <a:ext cx="2852386" cy="67031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930DF0A-FE49-47DB-B0F0-1DC0F69F93C3}"/>
              </a:ext>
            </a:extLst>
          </p:cNvPr>
          <p:cNvSpPr/>
          <p:nvPr/>
        </p:nvSpPr>
        <p:spPr>
          <a:xfrm>
            <a:off x="872152" y="3555849"/>
            <a:ext cx="2325188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MariaDB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Server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10.4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DAC26F-DBEF-423E-8A87-75B51531AA50}"/>
              </a:ext>
            </a:extLst>
          </p:cNvPr>
          <p:cNvSpPr/>
          <p:nvPr/>
        </p:nvSpPr>
        <p:spPr>
          <a:xfrm>
            <a:off x="6987943" y="5783276"/>
            <a:ext cx="1822870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Windows10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Pro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B44FE9-357F-4E31-8EB3-170199EE39D3}"/>
              </a:ext>
            </a:extLst>
          </p:cNvPr>
          <p:cNvSpPr/>
          <p:nvPr/>
        </p:nvSpPr>
        <p:spPr>
          <a:xfrm>
            <a:off x="8289709" y="3555849"/>
            <a:ext cx="1221809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HeidiSQL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10.2.0.5599 64 B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4D0881-DFBE-41FA-B4F2-A01E6E0567A5}"/>
              </a:ext>
            </a:extLst>
          </p:cNvPr>
          <p:cNvSpPr/>
          <p:nvPr/>
        </p:nvSpPr>
        <p:spPr>
          <a:xfrm>
            <a:off x="1738125" y="5597712"/>
            <a:ext cx="21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Adobe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Photoshop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C08E0B-2569-4DA1-BDB9-159D8AE5EBA1}"/>
              </a:ext>
            </a:extLst>
          </p:cNvPr>
          <p:cNvSpPr/>
          <p:nvPr/>
        </p:nvSpPr>
        <p:spPr>
          <a:xfrm>
            <a:off x="4542517" y="5622753"/>
            <a:ext cx="2060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Adobe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Illustrator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B2B1F1-8214-4986-B367-E08B6BA2217D}"/>
              </a:ext>
            </a:extLst>
          </p:cNvPr>
          <p:cNvSpPr/>
          <p:nvPr/>
        </p:nvSpPr>
        <p:spPr>
          <a:xfrm>
            <a:off x="4660985" y="3453514"/>
            <a:ext cx="1664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Eclipse 4.11.0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200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0050"/>
            <a:ext cx="12192000" cy="6057900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AC8951-F1A9-4382-982A-42C7C738ECD3}"/>
              </a:ext>
            </a:extLst>
          </p:cNvPr>
          <p:cNvSpPr txBox="1"/>
          <p:nvPr/>
        </p:nvSpPr>
        <p:spPr>
          <a:xfrm>
            <a:off x="5054048" y="333874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Apache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9EAFA2-99B8-432E-8E99-BE9307A72A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2303547"/>
            <a:ext cx="2135560" cy="8631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7AFEF2-7F2A-4E61-9922-1BCFD6BD7C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582" y="2195990"/>
            <a:ext cx="3431704" cy="11427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2D9BA0-8AC6-444B-BB25-95381A755F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88" y="2138883"/>
            <a:ext cx="1850924" cy="12339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1201517-2E3D-4F6E-83F1-74A80B571212}"/>
              </a:ext>
            </a:extLst>
          </p:cNvPr>
          <p:cNvSpPr txBox="1"/>
          <p:nvPr/>
        </p:nvSpPr>
        <p:spPr>
          <a:xfrm>
            <a:off x="2399712" y="3338747"/>
            <a:ext cx="170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Tomcat v8.5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E5E304-B0EA-4CF5-9636-AE686C400E81}"/>
              </a:ext>
            </a:extLst>
          </p:cNvPr>
          <p:cNvSpPr txBox="1"/>
          <p:nvPr/>
        </p:nvSpPr>
        <p:spPr>
          <a:xfrm>
            <a:off x="8341252" y="33616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479200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 descr="C:\Users\JOHN\Desktop\bankimg\ppt\2-2열할분담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404664"/>
            <a:ext cx="12385376" cy="5983111"/>
          </a:xfrm>
          <a:prstGeom prst="rect">
            <a:avLst/>
          </a:prstGeom>
          <a:noFill/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B7B724B-96A4-41F4-AA4E-D1CD27746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188405"/>
              </p:ext>
            </p:extLst>
          </p:nvPr>
        </p:nvGraphicFramePr>
        <p:xfrm>
          <a:off x="1127448" y="1668110"/>
          <a:ext cx="10363200" cy="370922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13248">
                  <a:extLst>
                    <a:ext uri="{9D8B030D-6E8A-4147-A177-3AD203B41FA5}">
                      <a16:colId xmlns:a16="http://schemas.microsoft.com/office/drawing/2014/main" val="1358334127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4646425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337540568"/>
                    </a:ext>
                  </a:extLst>
                </a:gridCol>
                <a:gridCol w="2050740">
                  <a:extLst>
                    <a:ext uri="{9D8B030D-6E8A-4147-A177-3AD203B41FA5}">
                      <a16:colId xmlns:a16="http://schemas.microsoft.com/office/drawing/2014/main" val="1643718957"/>
                    </a:ext>
                  </a:extLst>
                </a:gridCol>
                <a:gridCol w="2050740">
                  <a:extLst>
                    <a:ext uri="{9D8B030D-6E8A-4147-A177-3AD203B41FA5}">
                      <a16:colId xmlns:a16="http://schemas.microsoft.com/office/drawing/2014/main" val="1440449397"/>
                    </a:ext>
                  </a:extLst>
                </a:gridCol>
              </a:tblGrid>
              <a:tr h="53675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36354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박이찬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이체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사용자차단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52387"/>
                  </a:ext>
                </a:extLst>
              </a:tr>
              <a:tr h="473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노현천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highlight>
                            <a:srgbClr val="00FFFF"/>
                          </a:highlight>
                        </a:rPr>
                        <a:t>고객센터</a:t>
                      </a:r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00FF00"/>
                          </a:highlight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관리자페이지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579856"/>
                  </a:ext>
                </a:extLst>
              </a:tr>
              <a:tr h="4622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나귀태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펀드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highlight>
                            <a:srgbClr val="00FF00"/>
                          </a:highlight>
                        </a:rPr>
                        <a:t>ID</a:t>
                      </a:r>
                      <a:r>
                        <a:rPr lang="en-US" altLang="ko-KR" baseline="0" dirty="0">
                          <a:highlight>
                            <a:srgbClr val="00FF00"/>
                          </a:highlight>
                        </a:rPr>
                        <a:t>, PW </a:t>
                      </a:r>
                      <a:r>
                        <a:rPr lang="ko-KR" altLang="en-US" baseline="0" dirty="0">
                          <a:highlight>
                            <a:srgbClr val="00FF00"/>
                          </a:highlight>
                        </a:rPr>
                        <a:t>찾기</a:t>
                      </a:r>
                      <a:r>
                        <a:rPr lang="en-US" altLang="ko-KR" dirty="0">
                          <a:highlight>
                            <a:srgbClr val="00FF00"/>
                          </a:highlight>
                        </a:rPr>
                        <a:t/>
                      </a:r>
                      <a:br>
                        <a:rPr lang="en-US" altLang="ko-KR" dirty="0">
                          <a:highlight>
                            <a:srgbClr val="00FF00"/>
                          </a:highlight>
                        </a:rPr>
                      </a:br>
                      <a:r>
                        <a:rPr lang="ko-KR" altLang="en-US" dirty="0">
                          <a:highlight>
                            <a:srgbClr val="00FF00"/>
                          </a:highlight>
                        </a:rPr>
                        <a:t>회원정보 수정</a:t>
                      </a:r>
                      <a:endParaRPr lang="en-US" altLang="ko-KR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IP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차단</a:t>
                      </a:r>
                      <a:endParaRPr lang="en-US" altLang="ko-KR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734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조은환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적금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상품메뉴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검색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핸드폰인증창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모양만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 err="1"/>
                        <a:t>mymenu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89826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황동규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예금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메일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알림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계좌정보수정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951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C:\Users\JOHN\Desktop\bankimg\ppt\2-3시간계획서.jpg"/>
          <p:cNvPicPr>
            <a:picLocks noChangeAspect="1" noChangeArrowheads="1"/>
          </p:cNvPicPr>
          <p:nvPr/>
        </p:nvPicPr>
        <p:blipFill>
          <a:blip r:embed="rId3" cstate="print"/>
          <a:srcRect l="7490" t="9145" r="6906" b="10074"/>
          <a:stretch>
            <a:fillRect/>
          </a:stretch>
        </p:blipFill>
        <p:spPr bwMode="auto">
          <a:xfrm>
            <a:off x="0" y="404664"/>
            <a:ext cx="12288688" cy="6057900"/>
          </a:xfrm>
          <a:prstGeom prst="rect">
            <a:avLst/>
          </a:prstGeom>
          <a:noFill/>
        </p:spPr>
      </p:pic>
      <p:pic>
        <p:nvPicPr>
          <p:cNvPr id="2050" name="Picture 2" descr="C:\Users\Administrator.Sc-201906031910\Desktop\mainppt\bankimg\tabl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16747" r="7143" b="16722"/>
          <a:stretch/>
        </p:blipFill>
        <p:spPr bwMode="auto">
          <a:xfrm>
            <a:off x="2135561" y="1658009"/>
            <a:ext cx="8066315" cy="422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529392" cy="6133171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1858" r="1209" b="2133"/>
          <a:stretch/>
        </p:blipFill>
        <p:spPr>
          <a:xfrm>
            <a:off x="2999656" y="2204864"/>
            <a:ext cx="5832648" cy="3240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32789" y="5580629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ATM,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은행 지점 감소 하고 인터넷 뱅킹 사용 증가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6441E0-A2E0-4A38-A4D9-3D2207B549A9}"/>
              </a:ext>
            </a:extLst>
          </p:cNvPr>
          <p:cNvSpPr/>
          <p:nvPr/>
        </p:nvSpPr>
        <p:spPr>
          <a:xfrm>
            <a:off x="6601613" y="597456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100" dirty="0">
                <a:hlinkClick r:id="rId4"/>
              </a:rPr>
              <a:t>http://www.hani.co.kr/arti/economy/economy_general/909145.html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76719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44153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noProof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ID PW </a:t>
            </a:r>
            <a:r>
              <a:rPr lang="ko-KR" altLang="en-US" sz="13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확인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38607" y="2209573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310553" y="178923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로그인성공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310553" y="2727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로그인실패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511353" y="219410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/>
          <p:nvPr/>
        </p:nvCxnSpPr>
        <p:spPr>
          <a:xfrm>
            <a:off x="5511353" y="2217163"/>
            <a:ext cx="799200" cy="892057"/>
          </a:xfrm>
          <a:prstGeom prst="bentConnector3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577753" y="217710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8433225" y="178110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577753" y="3090981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8433225" y="2727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9D55BF-3DC3-4AA1-AADF-286BF6012A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6B0849-0F1B-4A23-A6A3-A303DD51ED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47E722-4719-441F-A4E9-98F70840B7A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97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38607" y="3384123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342627" y="298812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본인인증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609827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409027" y="301490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676227" y="337483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531699" y="297883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확인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9841103" y="3429000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0696575" y="300697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20B9E7B-890A-4A81-BED8-FD242E31C6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28BD523-5A2D-4B58-AD56-968C397F52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3967959-500A-4482-9150-EE403E5EF58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01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76773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재설정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66743" y="456583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286355" y="416983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본인인증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609827" y="459261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437163" y="4196617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718431" y="455654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559835" y="4160547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재설정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9841103" y="4582560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0640303" y="418077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5CC0D46-CF08-4D7D-8020-BAC19E371F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E608C5A-4729-463C-AFB5-BE7E86BC2E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CEF8F29-CD67-4DC1-A403-4D4C2F9F70E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40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4281489" y="535638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 정보입력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75943" y="573072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548689" y="5721438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6388203" y="535734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가입정보확인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655403" y="575334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8454603" y="537147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가입결과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94EBB29-0550-4D07-9BCA-6C6B76AC34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4A8007A-1070-4EA4-B10F-173D43B7BD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675D6C5-ADB1-4E64-A10C-FA3E0AD5AA4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73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44D60988-5D8A-40AD-BE6D-87BEA7954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F5AA600-9BD1-46E8-BFB9-A56DE8F817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38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CE89B1-F323-4AAD-A8CE-EEC3F8A29DFE}"/>
              </a:ext>
            </a:extLst>
          </p:cNvPr>
          <p:cNvGrpSpPr/>
          <p:nvPr/>
        </p:nvGrpSpPr>
        <p:grpSpPr>
          <a:xfrm>
            <a:off x="5271726" y="2255573"/>
            <a:ext cx="799200" cy="1188000"/>
            <a:chOff x="5256486" y="2255573"/>
            <a:chExt cx="799200" cy="1188000"/>
          </a:xfrm>
        </p:grpSpPr>
        <p:cxnSp>
          <p:nvCxnSpPr>
            <p:cNvPr id="47" name="꺾인 연결선 100">
              <a:extLst>
                <a:ext uri="{FF2B5EF4-FFF2-40B4-BE49-F238E27FC236}">
                  <a16:creationId xmlns:a16="http://schemas.microsoft.com/office/drawing/2014/main" id="{429DA590-0005-410A-9E95-A848E6A0CFE2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55573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13BA173E-97A0-426E-B1B9-CE7786D97129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61320"/>
              <a:ext cx="799200" cy="0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70958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C1BF937-F313-456D-B516-D3668376C4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6007298-AF25-4CF5-B5FC-3425E81601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3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542765-8224-4FF4-9D15-6510F286EEE5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05254D3-E02F-4B08-80FA-EF4DD7A77B98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E789FA3-AED2-4153-AD22-04B6C32A4C4C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B79A481E-1339-452E-82ED-8FC351A335C1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100">
              <a:extLst>
                <a:ext uri="{FF2B5EF4-FFF2-40B4-BE49-F238E27FC236}">
                  <a16:creationId xmlns:a16="http://schemas.microsoft.com/office/drawing/2014/main" id="{A9A1CBF7-D7C8-4F7E-8E64-5025E7CC79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A63B2D8E-B504-4234-AC05-2EE5417A76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600E845-4ADE-4F1F-8A3C-F4DC9D5B65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62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FF3FCD-7BE0-4404-9593-CBF177B50DAA}"/>
              </a:ext>
            </a:extLst>
          </p:cNvPr>
          <p:cNvGrpSpPr/>
          <p:nvPr/>
        </p:nvGrpSpPr>
        <p:grpSpPr>
          <a:xfrm>
            <a:off x="5271156" y="3410905"/>
            <a:ext cx="799200" cy="1188962"/>
            <a:chOff x="5271156" y="3410905"/>
            <a:chExt cx="799200" cy="1188962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9032666-37A7-40ED-A7C0-3ABD1FBAAD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4590579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C03051E1-BD7B-4A6A-B7B0-FFEFDDFA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3410905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B04DC52-6F17-4B67-B9B4-82A12B181A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C1FD2F2-A9F8-420C-9A34-FC4956592E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36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95543A80-454A-4D36-8449-62EC7B9FB4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8A775A-BA9C-4CE5-9F1D-21B00F4EE5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20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CE89B1-F323-4AAD-A8CE-EEC3F8A29DFE}"/>
              </a:ext>
            </a:extLst>
          </p:cNvPr>
          <p:cNvGrpSpPr/>
          <p:nvPr/>
        </p:nvGrpSpPr>
        <p:grpSpPr>
          <a:xfrm>
            <a:off x="5271726" y="2255573"/>
            <a:ext cx="799200" cy="1188000"/>
            <a:chOff x="5256486" y="2255573"/>
            <a:chExt cx="799200" cy="1188000"/>
          </a:xfrm>
        </p:grpSpPr>
        <p:cxnSp>
          <p:nvCxnSpPr>
            <p:cNvPr id="47" name="꺾인 연결선 100">
              <a:extLst>
                <a:ext uri="{FF2B5EF4-FFF2-40B4-BE49-F238E27FC236}">
                  <a16:creationId xmlns:a16="http://schemas.microsoft.com/office/drawing/2014/main" id="{429DA590-0005-410A-9E95-A848E6A0CFE2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55573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13BA173E-97A0-426E-B1B9-CE7786D97129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61320"/>
              <a:ext cx="799200" cy="0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처리결과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예약이체등록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1DAB5C9-F10F-4D9D-97CF-27FD821A20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9F9EFE3-933F-4F1A-BBB6-3B3C31635F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20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529392" cy="613317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551703" y="5218391"/>
            <a:ext cx="782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이용량은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늘어나고 있지만 금융상품 이용비율은 낮다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ED31FA-A738-460C-A778-C73B80424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131" y="1844824"/>
            <a:ext cx="3033815" cy="286860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E635FA3-1807-4763-9AC6-1CC32AB71510}"/>
              </a:ext>
            </a:extLst>
          </p:cNvPr>
          <p:cNvSpPr/>
          <p:nvPr/>
        </p:nvSpPr>
        <p:spPr>
          <a:xfrm>
            <a:off x="7272300" y="5924549"/>
            <a:ext cx="79445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http://biz.newdaily.co.kr/site/data/html/2019/05/09/2019050900266.html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42833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1B231D-6CFA-4BA3-B5C3-60D4B60EBD17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자동이체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처리결과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5D78E9-E1DF-4C2C-8E23-8D43D22CB2FD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자동이체 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8F34307-FDD7-48A5-B003-1CA6E9C4E405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6160510A-B9C9-4BB3-909C-90A10E04FF6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100">
              <a:extLst>
                <a:ext uri="{FF2B5EF4-FFF2-40B4-BE49-F238E27FC236}">
                  <a16:creationId xmlns:a16="http://schemas.microsoft.com/office/drawing/2014/main" id="{0CE6BD39-21F2-4A43-8ACF-43452168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56F8DFD5-A8F0-431B-9EA7-F073AB591E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64F2C63-161F-408B-846D-6B227E93E3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76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지연이체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처리결과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등록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FF3FCD-7BE0-4404-9593-CBF177B50DAA}"/>
              </a:ext>
            </a:extLst>
          </p:cNvPr>
          <p:cNvGrpSpPr/>
          <p:nvPr/>
        </p:nvGrpSpPr>
        <p:grpSpPr>
          <a:xfrm>
            <a:off x="5271156" y="3410905"/>
            <a:ext cx="799200" cy="1188962"/>
            <a:chOff x="5271156" y="3410905"/>
            <a:chExt cx="799200" cy="1188962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9032666-37A7-40ED-A7C0-3ABD1FBAAD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4590579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C03051E1-BD7B-4A6A-B7B0-FFEFDDFA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3410905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D744879-B1BC-428A-A5C1-6BD20A6524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EC231B-A53B-42A5-BC10-C497CE746C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65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예금 </a:t>
            </a:r>
            <a:r>
              <a:rPr lang="en-US" altLang="ko-KR" sz="1300" dirty="0">
                <a:solidFill>
                  <a:prstClr val="black"/>
                </a:solidFill>
              </a:rPr>
              <a:t>· </a:t>
            </a:r>
            <a:r>
              <a:rPr lang="ko-KR" altLang="en-US" sz="1300" dirty="0">
                <a:solidFill>
                  <a:prstClr val="black"/>
                </a:solidFill>
              </a:rPr>
              <a:t>적금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CEDE33-8D67-4192-AECA-6AFFF3CD6CFB}"/>
              </a:ext>
            </a:extLst>
          </p:cNvPr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FCF2FF6-F66B-47DB-AA49-A37000AC9BD1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508DDF6E-5241-42F5-8142-72D930F459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985481-774D-4CB7-8A83-CC63F7ADA9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73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예금 </a:t>
            </a:r>
            <a:r>
              <a:rPr lang="en-US" altLang="ko-KR" sz="1300" dirty="0">
                <a:solidFill>
                  <a:prstClr val="black"/>
                </a:solidFill>
              </a:rPr>
              <a:t>· </a:t>
            </a:r>
            <a:r>
              <a:rPr lang="ko-KR" altLang="en-US" sz="1300" dirty="0">
                <a:solidFill>
                  <a:prstClr val="black"/>
                </a:solidFill>
              </a:rPr>
              <a:t>적금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4BF00D-F427-4E98-BA26-B9E10A19733A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상세보기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5100FE-6DD0-4DDE-BB26-C82889F56A45}"/>
              </a:ext>
            </a:extLst>
          </p:cNvPr>
          <p:cNvSpPr/>
          <p:nvPr/>
        </p:nvSpPr>
        <p:spPr>
          <a:xfrm>
            <a:off x="6023843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368D43D-7728-434D-9799-94D601500AC6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32" name="꺾인 연결선 100">
              <a:extLst>
                <a:ext uri="{FF2B5EF4-FFF2-40B4-BE49-F238E27FC236}">
                  <a16:creationId xmlns:a16="http://schemas.microsoft.com/office/drawing/2014/main" id="{8F5B7F9F-B6A0-4DB4-BCA8-0EF22EECF8A3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E0A7A3B-434E-4FD7-95A2-B318E1BEC1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648770A-9A04-49B0-B8FC-96155A716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8D18F15-2880-49F1-AAD9-3022061662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04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펀드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CEDE33-8D67-4192-AECA-6AFFF3CD6CFB}"/>
              </a:ext>
            </a:extLst>
          </p:cNvPr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FCF2FF6-F66B-47DB-AA49-A37000AC9BD1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557B6B1-A1CA-4B7E-8EAC-D3557753AF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C01F91-661D-41FB-82AE-1721CEDCE7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30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펀드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C4305E-B5FB-43F4-AC12-C9F41226B20D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상세보기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상담하기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8864E9-9EEC-4C51-BBF9-DC8317DCA45A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35" name="꺾인 연결선 100">
              <a:extLst>
                <a:ext uri="{FF2B5EF4-FFF2-40B4-BE49-F238E27FC236}">
                  <a16:creationId xmlns:a16="http://schemas.microsoft.com/office/drawing/2014/main" id="{C169FC08-9EFE-4730-B727-21739F39DFF1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33898D96-1DC5-4601-8330-6E01166BB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90086" y="344058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352226" y="459890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8151426" y="41793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EF36B0F-C135-4A25-83DB-10AC3D61DB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78B81E-98D4-465B-8A15-E3F55D711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71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ISA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CEDE33-8D67-4192-AECA-6AFFF3CD6CFB}"/>
              </a:ext>
            </a:extLst>
          </p:cNvPr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FCF2FF6-F66B-47DB-AA49-A37000AC9BD1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DBBF9A36-4142-42E2-B7D5-C123FE184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6A0BBB-CC34-490A-97FA-4EA5668C30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6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2940" y="3042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ISA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27E8B2-E843-4197-9BAC-F47FB0E84341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21" name="꺾인 연결선 100">
              <a:extLst>
                <a:ext uri="{FF2B5EF4-FFF2-40B4-BE49-F238E27FC236}">
                  <a16:creationId xmlns:a16="http://schemas.microsoft.com/office/drawing/2014/main" id="{536D52BF-59BA-47DC-A8FC-244F1136455C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100">
              <a:extLst>
                <a:ext uri="{FF2B5EF4-FFF2-40B4-BE49-F238E27FC236}">
                  <a16:creationId xmlns:a16="http://schemas.microsoft.com/office/drawing/2014/main" id="{34ECA21D-B26F-4F88-88C6-DA5698DA97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8C4305E-B5FB-43F4-AC12-C9F41226B20D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상세보기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상담하기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352226" y="459890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8151426" y="41793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9FB45EA-F970-4701-BE47-E16F59EF75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D66CFDB-E462-4CFC-B75E-50D89AC34D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984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7CFADDC-FD7D-4528-BD93-97365BF6A0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6A407A-789D-41F5-975F-E348397C61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10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및 발급신청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92835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79535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1028892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9475621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3965C0B3-6BE7-481D-8586-2F1F6FEE4F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B25CD75-AA7B-4236-B3C1-DAC3751E0B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6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4373798" y="4762500"/>
            <a:ext cx="65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회원가입 하나로 간편한 계좌 개설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시간과 공간에 제약 없는 은행업무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2F6F5A-370C-44EA-8B38-C9091EC0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54" y="2177783"/>
            <a:ext cx="3312368" cy="19259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D1CFB3-F345-49CB-ADB8-380297E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115" y="2177783"/>
            <a:ext cx="3021350" cy="19259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6C7EAD-84C4-4DF6-BD10-EC8261503352}"/>
              </a:ext>
            </a:extLst>
          </p:cNvPr>
          <p:cNvSpPr/>
          <p:nvPr/>
        </p:nvSpPr>
        <p:spPr>
          <a:xfrm>
            <a:off x="9624392" y="5928225"/>
            <a:ext cx="2453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www.kakaobank.com</a:t>
            </a:r>
          </a:p>
        </p:txBody>
      </p:sp>
    </p:spTree>
    <p:extLst>
      <p:ext uri="{BB962C8B-B14F-4D97-AF65-F5344CB8AC3E}">
        <p14:creationId xmlns:p14="http://schemas.microsoft.com/office/powerpoint/2010/main" val="2119873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및 발급신청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</a:p>
        </p:txBody>
      </p:sp>
      <p:cxnSp>
        <p:nvCxnSpPr>
          <p:cNvPr id="39" name="꺾인 연결선 100">
            <a:extLst>
              <a:ext uri="{FF2B5EF4-FFF2-40B4-BE49-F238E27FC236}">
                <a16:creationId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3183740" y="3420192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92835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79535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1028892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9475621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112335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기기 수정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99035" y="463275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112335" y="51544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기기</a:t>
            </a:r>
            <a:endParaRPr lang="en-US" altLang="ko-KR" sz="130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등록해제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3" name="꺾인 연결선 100">
            <a:extLst>
              <a:ext uri="{FF2B5EF4-FFF2-40B4-BE49-F238E27FC236}">
                <a16:creationId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5256486" y="4637903"/>
            <a:ext cx="855849" cy="91255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5DF248F9-8966-4107-A084-3044303C4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D64CC9A-5EC9-420C-B701-DB8F113B1A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490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관리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C5380FE-6F0B-407C-B5CC-B476AC1C931F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OTP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D65214-90F2-471A-A412-B7E02D756A1E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 문구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E6F13B-5FC7-47FD-9CB3-ED69D49B7281}"/>
              </a:ext>
            </a:extLst>
          </p:cNvPr>
          <p:cNvGrpSpPr/>
          <p:nvPr/>
        </p:nvGrpSpPr>
        <p:grpSpPr>
          <a:xfrm>
            <a:off x="5271156" y="3410905"/>
            <a:ext cx="799200" cy="1188962"/>
            <a:chOff x="5271156" y="3410905"/>
            <a:chExt cx="799200" cy="1188962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743CD3A5-AB84-486D-A5F3-F23239B5E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4590579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100">
              <a:extLst>
                <a:ext uri="{FF2B5EF4-FFF2-40B4-BE49-F238E27FC236}">
                  <a16:creationId xmlns:a16="http://schemas.microsoft.com/office/drawing/2014/main" id="{DB054439-5A95-436A-9232-4D3496F40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3410905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4EB5C196-7632-41B8-B86B-969B9A5D36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8E1274B-C680-4165-BFE0-CF2BB21809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94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신입금계좌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신입금계좌관리서비스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9C8D49F-17F4-430A-9DBF-A9C74B7981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845C55-104E-4A55-B808-A1CF9558C7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03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신입금계좌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신입금계좌관리서비스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96800" y="4637903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신입금계좌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62406" y="466655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61606" y="42705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94C8B12-B7BD-4E2F-92B0-8CBF1F1301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89E6371-3D61-44D9-A66D-767AFB6B88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25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신입금계좌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신입금계좌관리서비스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96800" y="4637903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신입금계좌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62406" y="466655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61606" y="42705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4F799D8-7D55-4EDB-8161-28572D5C7B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D285738-E550-4CBA-A25D-D61192B68F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264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574EA31-ECF5-4B7E-B2C6-AA1AB5E420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58624E-10F0-4009-A0FB-80BFF6C8EB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27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B99A31F-392E-458A-A9C7-562EC7ECA7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3DB833C-7F8F-45BA-A9F2-D978AA389B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694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113492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지연이체계좌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89218" y="463828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221301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서비스해지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97027" y="463828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3C0A4C0-5863-4B01-AB5D-714BD55965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2FE5B96-F914-4F61-9542-842BC85DD5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700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해외 </a:t>
            </a: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로그인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알림서비스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해외 </a:t>
            </a: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 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보안차단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알림서비스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DF79D2-64B0-4026-9F45-20249D77DDD1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24" name="꺾인 연결선 100">
              <a:extLst>
                <a:ext uri="{FF2B5EF4-FFF2-40B4-BE49-F238E27FC236}">
                  <a16:creationId xmlns:a16="http://schemas.microsoft.com/office/drawing/2014/main" id="{2F1C1C9C-0B24-4ACB-BB71-10D7C12CCDE2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100">
              <a:extLst>
                <a:ext uri="{FF2B5EF4-FFF2-40B4-BE49-F238E27FC236}">
                  <a16:creationId xmlns:a16="http://schemas.microsoft.com/office/drawing/2014/main" id="{237619FD-4CCB-4A61-A155-63C71D5642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DFF4A0F-F6F6-4804-9903-D55AAB63EC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9109C7-3689-46C4-8FDD-324BCE07AF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022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차단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관리서비스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 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보안차단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알림서비스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DF79D2-64B0-4026-9F45-20249D77DDD1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24" name="꺾인 연결선 100">
              <a:extLst>
                <a:ext uri="{FF2B5EF4-FFF2-40B4-BE49-F238E27FC236}">
                  <a16:creationId xmlns:a16="http://schemas.microsoft.com/office/drawing/2014/main" id="{2F1C1C9C-0B24-4ACB-BB71-10D7C12CCDE2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100">
              <a:extLst>
                <a:ext uri="{FF2B5EF4-FFF2-40B4-BE49-F238E27FC236}">
                  <a16:creationId xmlns:a16="http://schemas.microsoft.com/office/drawing/2014/main" id="{237619FD-4CCB-4A61-A155-63C71D5642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82700" y="4662474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96000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112934" y="52354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차단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IP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추가</a:t>
            </a: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/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수정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" name="꺾인 연결선 3"/>
          <p:cNvCxnSpPr/>
          <p:nvPr/>
        </p:nvCxnSpPr>
        <p:spPr>
          <a:xfrm>
            <a:off x="5256486" y="4637903"/>
            <a:ext cx="856448" cy="993555"/>
          </a:xfrm>
          <a:prstGeom prst="bentConnector3">
            <a:avLst>
              <a:gd name="adj1" fmla="val 50000"/>
            </a:avLst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2B8C8CBB-3B96-47B7-8962-863D747F10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B2CD2F8-A427-4D54-972A-603AE6BFB6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2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1321834" y="1671252"/>
            <a:ext cx="45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간편성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합리성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시간제약 없이 이용가능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2" descr="ì¹´ì¹´ì¤ íë ì¦ì ëí ì´ë¯¸ì§ ê²ìê²°ê³¼">
            <a:extLst>
              <a:ext uri="{FF2B5EF4-FFF2-40B4-BE49-F238E27FC236}">
                <a16:creationId xmlns:a16="http://schemas.microsoft.com/office/drawing/2014/main" id="{D11AD831-38D6-45C6-8A66-DD20780CD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8C536"/>
              </a:clrFrom>
              <a:clrTo>
                <a:srgbClr val="F8C5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51" y="5434043"/>
            <a:ext cx="1935358" cy="108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01B85FF9-961B-435A-BFAF-9F9118BBA829}"/>
              </a:ext>
            </a:extLst>
          </p:cNvPr>
          <p:cNvSpPr/>
          <p:nvPr/>
        </p:nvSpPr>
        <p:spPr>
          <a:xfrm>
            <a:off x="5619930" y="3351056"/>
            <a:ext cx="850214" cy="8502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나눔고딕"/>
            </a:endParaRPr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49" y="1967118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41" y="1921287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009" y="3484744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378" y="3333230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7865104" y="1635920"/>
            <a:ext cx="4743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금융상품의 부재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상담원 채팅문의 없음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7910777" y="4408536"/>
            <a:ext cx="5089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금융권 은행들의 스마트 뱅킹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사업 확장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인터넷전용 은행 출범 예정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1254523" y="4298646"/>
            <a:ext cx="4044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스마트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뱅킹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시장의 성장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2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개인</a:t>
            </a:r>
            <a:r>
              <a:rPr lang="en-US" altLang="ko-KR" sz="1300" dirty="0">
                <a:solidFill>
                  <a:prstClr val="black"/>
                </a:solidFill>
              </a:rPr>
              <a:t>(</a:t>
            </a:r>
            <a:r>
              <a:rPr lang="ko-KR" altLang="en-US" sz="1300" dirty="0">
                <a:solidFill>
                  <a:prstClr val="black"/>
                </a:solidFill>
              </a:rPr>
              <a:t>신용</a:t>
            </a:r>
            <a:r>
              <a:rPr lang="en-US" altLang="ko-KR" sz="1300" dirty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정보수집이용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제공동의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19328" y="3149110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203CD3E-5266-4373-B9F3-D1248454A0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161666-5B96-411B-8E09-6CB3538E08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883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개인</a:t>
            </a:r>
            <a:r>
              <a:rPr lang="en-US" altLang="ko-KR" sz="1300" dirty="0">
                <a:solidFill>
                  <a:prstClr val="black"/>
                </a:solidFill>
              </a:rPr>
              <a:t>(</a:t>
            </a:r>
            <a:r>
              <a:rPr lang="ko-KR" altLang="en-US" sz="1300" dirty="0">
                <a:solidFill>
                  <a:prstClr val="black"/>
                </a:solidFill>
              </a:rPr>
              <a:t>신용</a:t>
            </a:r>
            <a:r>
              <a:rPr lang="en-US" altLang="ko-KR" sz="1300" dirty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정보수집이용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제공동의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19328" y="3149110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고객정보 수정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9E23B94-34B0-4A2C-9C52-3231C460D1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8506D07-33F5-48C7-B651-4F35A71B4A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839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개인</a:t>
            </a:r>
            <a:r>
              <a:rPr lang="en-US" altLang="ko-KR" sz="1300" dirty="0">
                <a:solidFill>
                  <a:prstClr val="black"/>
                </a:solidFill>
              </a:rPr>
              <a:t>(</a:t>
            </a:r>
            <a:r>
              <a:rPr lang="ko-KR" altLang="en-US" sz="1300" dirty="0">
                <a:solidFill>
                  <a:prstClr val="black"/>
                </a:solidFill>
              </a:rPr>
              <a:t>신용</a:t>
            </a:r>
            <a:r>
              <a:rPr lang="en-US" altLang="ko-KR" sz="1300" dirty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정보수집이용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제공동의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2940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19328" y="3149110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고객정보 수정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319172" y="4599944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132472" y="417937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고객정보 수정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E3D3097-4C5A-490A-8C1D-F7E6465C7F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18BE9E3-259D-4622-AF2D-172FA9C937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20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7CC92192-7BD4-494E-80EB-876E3258E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이체한도감액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956C624C-C8B5-4841-8554-179AA013B0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89CA97B-B975-4944-BCB2-1D57C789A9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58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B1973818-EC36-4383-AC52-FDD2DB4DD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42855F5D-8958-4BE5-8E51-ED306AACC7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360E67F-B5AA-4BD4-A9F7-A207FD5312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1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70BA2560-1DC5-49DD-8BA5-8C87B6AFE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6110067" y="293393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해제신청</a:t>
            </a:r>
          </a:p>
        </p:txBody>
      </p:sp>
      <p:cxnSp>
        <p:nvCxnSpPr>
          <p:cNvPr id="32" name="꺾인 연결선 100">
            <a:extLst>
              <a:ext uri="{FF2B5EF4-FFF2-40B4-BE49-F238E27FC236}">
                <a16:creationId xmlns:a16="http://schemas.microsoft.com/office/drawing/2014/main" id="{B7635A5B-D9A0-49A0-BDCA-077B4802B644}"/>
              </a:ext>
            </a:extLst>
          </p:cNvPr>
          <p:cNvCxnSpPr>
            <a:cxnSpLocks/>
          </p:cNvCxnSpPr>
          <p:nvPr/>
        </p:nvCxnSpPr>
        <p:spPr>
          <a:xfrm flipV="1">
            <a:off x="5310246" y="3422811"/>
            <a:ext cx="81676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8199269" y="2961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36" name="꺾인 연결선 100">
            <a:extLst>
              <a:ext uri="{FF2B5EF4-FFF2-40B4-BE49-F238E27FC236}">
                <a16:creationId xmlns:a16="http://schemas.microsoft.com/office/drawing/2014/main" id="{B7635A5B-D9A0-49A0-BDCA-077B4802B644}"/>
              </a:ext>
            </a:extLst>
          </p:cNvPr>
          <p:cNvCxnSpPr>
            <a:cxnSpLocks/>
          </p:cNvCxnSpPr>
          <p:nvPr/>
        </p:nvCxnSpPr>
        <p:spPr>
          <a:xfrm flipV="1">
            <a:off x="7382509" y="3434093"/>
            <a:ext cx="81676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10283229" y="293393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</a:p>
        </p:txBody>
      </p: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B7635A5B-D9A0-49A0-BDCA-077B4802B644}"/>
              </a:ext>
            </a:extLst>
          </p:cNvPr>
          <p:cNvCxnSpPr>
            <a:cxnSpLocks/>
          </p:cNvCxnSpPr>
          <p:nvPr/>
        </p:nvCxnSpPr>
        <p:spPr>
          <a:xfrm flipV="1">
            <a:off x="9466469" y="3406739"/>
            <a:ext cx="81676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037B1FD-CB0F-43B7-8CE0-46A60C1C0A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C8CDF69-364F-4746-AC3F-42DAC9AB85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369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941964D-62C8-4C09-9865-22E09D53B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ED6590-4EF1-433C-AAC6-E23AA8A2CDCD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이체한도 변경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19F8A68-CD55-4586-8D80-F2C6459B9852}"/>
              </a:ext>
            </a:extLst>
          </p:cNvPr>
          <p:cNvCxnSpPr>
            <a:cxnSpLocks/>
          </p:cNvCxnSpPr>
          <p:nvPr/>
        </p:nvCxnSpPr>
        <p:spPr>
          <a:xfrm flipV="1">
            <a:off x="5271156" y="4590579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9EAE6376-5962-46A5-85FC-A007E71B8F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5BC8302-4ADD-4BC2-BCFE-98248C41E2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43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510029CD-4056-4F89-9E47-3E1FF8D1B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E1C76E-682B-4273-A91D-7417655D0C0C}"/>
              </a:ext>
            </a:extLst>
          </p:cNvPr>
          <p:cNvSpPr/>
          <p:nvPr/>
        </p:nvSpPr>
        <p:spPr>
          <a:xfrm>
            <a:off x="6085026" y="5370197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5243020" y="580025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1C76E-682B-4273-A91D-7417655D0C0C}"/>
              </a:ext>
            </a:extLst>
          </p:cNvPr>
          <p:cNvSpPr/>
          <p:nvPr/>
        </p:nvSpPr>
        <p:spPr>
          <a:xfrm>
            <a:off x="8261540" y="535917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7419534" y="578922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6A3B9832-B6A9-48EE-A5F5-BDB56D22B3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F76804E-8F6D-4CF4-9AF0-955B4AE187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511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1F378813-B468-4219-A469-148FD4CD9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41793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9F0DFC9-C8A0-4E77-8089-7307ACD305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F7C8AC0-B24E-49FA-8801-5B065ED683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159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A5A7918-8391-4566-9AC4-83603D220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4004526" y="423820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3C942F-CA85-49FF-B60C-4915FD6E5041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CCCCDAB-7769-4BF3-A21A-D154A9A84CF0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출금계좌정보 변경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59F113E-7DE3-4D35-873B-C3C26E471C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BD5A82-E371-4643-9B5C-8C4F6E9A53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11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4727848" y="5108769"/>
            <a:ext cx="32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가시성 높은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UI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디자인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OTP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서비스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7A1291-61C3-4891-B99F-AEB9A0CC4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176" y="2099102"/>
            <a:ext cx="3888432" cy="26163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EDCC79-F400-40E7-8B71-741A527E9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556" y="2079091"/>
            <a:ext cx="4195192" cy="27465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AB8BE7-BB0E-485C-88F3-EE9A96C57B66}"/>
              </a:ext>
            </a:extLst>
          </p:cNvPr>
          <p:cNvSpPr/>
          <p:nvPr/>
        </p:nvSpPr>
        <p:spPr>
          <a:xfrm>
            <a:off x="9696400" y="5897046"/>
            <a:ext cx="2285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www.kbanknow.com</a:t>
            </a:r>
          </a:p>
        </p:txBody>
      </p:sp>
    </p:spTree>
    <p:extLst>
      <p:ext uri="{BB962C8B-B14F-4D97-AF65-F5344CB8AC3E}">
        <p14:creationId xmlns:p14="http://schemas.microsoft.com/office/powerpoint/2010/main" val="30679538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954AD373-CDF5-4C6C-BC40-DFF12492E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2940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6166182" y="303530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본인인증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5296800" y="342201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8320368" y="301490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계좌비밀번호변경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7450986" y="340161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32432C0A-8506-4572-88A4-AAE2DE30E7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37C2969-4FFB-4226-B6FE-1B9B1AB958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380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506B42FD-E65B-4D07-9779-BD3376552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417937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6236364" y="419499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자주쓰는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입금계좌등록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5366982" y="4581703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6C2A1F6E-6FB8-435C-A981-22CC226311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9683A97-1326-4103-8EF1-47175E3C0C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593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68E177F0-6481-41B6-BB58-8313C9DC9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5D0217B-0707-4EEC-A76C-EB449A442F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2CA1A00-9C17-429A-A668-09D00263BB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177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193837E0-7F12-4700-A7D8-435148C93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꺾인 연결선 100">
            <a:extLst>
              <a:ext uri="{FF2B5EF4-FFF2-40B4-BE49-F238E27FC236}">
                <a16:creationId xmlns:a16="http://schemas.microsoft.com/office/drawing/2014/main" id="{429DA590-0005-410A-9E95-A848E6A0CFE2}"/>
              </a:ext>
            </a:extLst>
          </p:cNvPr>
          <p:cNvCxnSpPr>
            <a:cxnSpLocks/>
          </p:cNvCxnSpPr>
          <p:nvPr/>
        </p:nvCxnSpPr>
        <p:spPr>
          <a:xfrm>
            <a:off x="5271726" y="2255573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평생계좌변경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평생계좌등록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1F466A5-F068-42CE-AAE5-83FB3EB08A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0D437F0-74AE-4846-A45A-8792630989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269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6E02B838-9CB3-47D8-A843-FEFD5F62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5D78E9-E1DF-4C2C-8E23-8D43D22CB2FD}"/>
              </a:ext>
            </a:extLst>
          </p:cNvPr>
          <p:cNvSpPr/>
          <p:nvPr/>
        </p:nvSpPr>
        <p:spPr>
          <a:xfrm>
            <a:off x="6104668" y="3042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계좌별명변경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96800" y="343828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62683A97-0957-4EE1-A583-C624C2EDE6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575D497-D00A-4D27-ADD7-D400DC6458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27" y="75824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263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8C69A01-E22A-45F2-A455-8C76FAD88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B8BDE508-A92D-44D6-B022-6EF730CF5D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7EF17C3-B244-4D77-84A1-82A8E6380F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27" y="761937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196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66CE3D71-59A5-4B8D-8B1A-80546A4C7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자주하는 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43271" y="310519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cxnSp>
        <p:nvCxnSpPr>
          <p:cNvPr id="39" name="꺾인 연결선 100">
            <a:extLst>
              <a:ext uri="{FF2B5EF4-FFF2-40B4-BE49-F238E27FC236}">
                <a16:creationId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3183740" y="3420192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26BCF13-0954-486A-8384-1085A84D14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398E4AB-3D8C-4621-8B8D-CE743AAEF3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71FBFD-A862-4976-B9B1-CF704CE6A8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582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자주하는 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공지사항열람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342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276376E7-6279-4009-8FAF-747A5F5CE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62705" y="4543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자주하는 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5D78E9-E1DF-4C2C-8E23-8D43D22CB2FD}"/>
              </a:ext>
            </a:extLst>
          </p:cNvPr>
          <p:cNvSpPr/>
          <p:nvPr/>
        </p:nvSpPr>
        <p:spPr>
          <a:xfrm>
            <a:off x="6096000" y="30147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96800" y="343828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CD4C2160-86A4-4BD7-8B94-4A724AADBA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F2A9B11-AB5B-42FB-99B5-4204C10809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103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D6B9DC59-CAF6-4931-A130-C7184345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질문등록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9032666-37A7-40ED-A7C0-3ABD1FBAAD77}"/>
              </a:ext>
            </a:extLst>
          </p:cNvPr>
          <p:cNvCxnSpPr>
            <a:cxnSpLocks/>
          </p:cNvCxnSpPr>
          <p:nvPr/>
        </p:nvCxnSpPr>
        <p:spPr>
          <a:xfrm flipV="1">
            <a:off x="5271156" y="4590579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100">
            <a:extLst>
              <a:ext uri="{FF2B5EF4-FFF2-40B4-BE49-F238E27FC236}">
                <a16:creationId xmlns:a16="http://schemas.microsoft.com/office/drawing/2014/main" id="{C03051E1-BD7B-4A6A-B7B0-FFEFDDFA2EDD}"/>
              </a:ext>
            </a:extLst>
          </p:cNvPr>
          <p:cNvCxnSpPr>
            <a:cxnSpLocks/>
          </p:cNvCxnSpPr>
          <p:nvPr/>
        </p:nvCxnSpPr>
        <p:spPr>
          <a:xfrm flipV="1">
            <a:off x="5271156" y="3410905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F0622733-8788-41A1-81D0-749D720B9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965AC0-C63F-462D-82A7-AE0A263B2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87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463228" y="2235400"/>
            <a:ext cx="4569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가시성 높은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UI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디자인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 내장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OTP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altLang="ko-KR" dirty="0"/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095" y="1656784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533" y="1590851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503" y="3563760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67" y="3402755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8316523" y="2363431"/>
            <a:ext cx="4743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부족한 금융상품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8316523" y="4191594"/>
            <a:ext cx="4143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자본금 부족으로 인한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대출판매 중단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539475" y="4137003"/>
            <a:ext cx="40449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이메일 기반 간편송금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스마트 해외송금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FFCC49-C23C-445C-8B1E-75AE108734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6"/>
          <a:stretch/>
        </p:blipFill>
        <p:spPr>
          <a:xfrm>
            <a:off x="5163906" y="3326249"/>
            <a:ext cx="1877194" cy="6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240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D6B9DC59-CAF6-4931-A130-C7184345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4035766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사용자 가입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상품내역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상담원</a:t>
            </a: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사용자조회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사용자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목록</a:t>
            </a:r>
          </a:p>
        </p:txBody>
      </p:sp>
      <p:cxnSp>
        <p:nvCxnSpPr>
          <p:cNvPr id="39" name="꺾인 연결선 100">
            <a:extLst>
              <a:ext uri="{FF2B5EF4-FFF2-40B4-BE49-F238E27FC236}">
                <a16:creationId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3195205" y="3420192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F0622733-8788-41A1-81D0-749D720B9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965AC0-C63F-462D-82A7-AE0A263B2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4035766" y="417937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사용자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가입신청 처리</a:t>
            </a:r>
          </a:p>
        </p:txBody>
      </p:sp>
      <p:cxnSp>
        <p:nvCxnSpPr>
          <p:cNvPr id="31" name="꺾인 연결선 30"/>
          <p:cNvCxnSpPr>
            <a:cxnSpLocks/>
          </p:cNvCxnSpPr>
          <p:nvPr/>
        </p:nvCxnSpPr>
        <p:spPr>
          <a:xfrm rot="5400000" flipH="1" flipV="1">
            <a:off x="625952" y="2909722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5360" y="2067202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1:1 </a:t>
            </a:r>
            <a:r>
              <a:rPr lang="ko-KR" altLang="en-US" sz="1300" dirty="0">
                <a:solidFill>
                  <a:prstClr val="black"/>
                </a:solidFill>
              </a:rPr>
              <a:t>대화</a:t>
            </a:r>
          </a:p>
        </p:txBody>
      </p:sp>
    </p:spTree>
    <p:extLst>
      <p:ext uri="{BB962C8B-B14F-4D97-AF65-F5344CB8AC3E}">
        <p14:creationId xmlns:p14="http://schemas.microsoft.com/office/powerpoint/2010/main" val="41188826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D6B9DC59-CAF6-4931-A130-C7184345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답변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상담원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F0622733-8788-41A1-81D0-749D720B9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965AC0-C63F-462D-82A7-AE0A263B2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37963" y="302419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036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사용자조회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상품관리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4003920" y="1913891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상품추가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수정</a:t>
            </a:r>
            <a:r>
              <a:rPr lang="en-US" altLang="ko-KR" sz="1300" dirty="0">
                <a:solidFill>
                  <a:prstClr val="black"/>
                </a:solidFill>
              </a:rPr>
              <a:t>/</a:t>
            </a:r>
            <a:r>
              <a:rPr lang="ko-KR" altLang="en-US" sz="1300" dirty="0">
                <a:solidFill>
                  <a:prstClr val="black"/>
                </a:solidFill>
              </a:rPr>
              <a:t>삭제</a:t>
            </a:r>
          </a:p>
        </p:txBody>
      </p:sp>
      <p:cxnSp>
        <p:nvCxnSpPr>
          <p:cNvPr id="17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4032892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정산</a:t>
            </a:r>
          </a:p>
        </p:txBody>
      </p:sp>
    </p:spTree>
    <p:extLst>
      <p:ext uri="{BB962C8B-B14F-4D97-AF65-F5344CB8AC3E}">
        <p14:creationId xmlns:p14="http://schemas.microsoft.com/office/powerpoint/2010/main" val="34965483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사용자조회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사용자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멤버십 관리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3100549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멤버십등급</a:t>
            </a:r>
          </a:p>
        </p:txBody>
      </p:sp>
      <p:cxnSp>
        <p:nvCxnSpPr>
          <p:cNvPr id="16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193611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거래제한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목록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219027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193611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등록</a:t>
            </a:r>
            <a:r>
              <a:rPr lang="en-US" altLang="ko-KR" sz="1300" dirty="0">
                <a:solidFill>
                  <a:prstClr val="black"/>
                </a:solidFill>
              </a:rPr>
              <a:t>,</a:t>
            </a:r>
            <a:r>
              <a:rPr lang="ko-KR" altLang="en-US" sz="1300" dirty="0">
                <a:solidFill>
                  <a:prstClr val="black"/>
                </a:solidFill>
              </a:rPr>
              <a:t>수정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340185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등급 조건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조정</a:t>
            </a:r>
          </a:p>
        </p:txBody>
      </p:sp>
    </p:spTree>
    <p:extLst>
      <p:ext uri="{BB962C8B-B14F-4D97-AF65-F5344CB8AC3E}">
        <p14:creationId xmlns:p14="http://schemas.microsoft.com/office/powerpoint/2010/main" val="20893457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사용자조회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서버 관리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3100549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서버목록</a:t>
            </a:r>
          </a:p>
        </p:txBody>
      </p:sp>
      <p:cxnSp>
        <p:nvCxnSpPr>
          <p:cNvPr id="16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75320" y="1875276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상태 확인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340185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상품별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등락률</a:t>
            </a:r>
            <a:r>
              <a:rPr lang="en-US" altLang="ko-KR" sz="1300" dirty="0">
                <a:solidFill>
                  <a:prstClr val="black"/>
                </a:solidFill>
              </a:rPr>
              <a:t> 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5146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사용자조회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고객센터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3100549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cxnSp>
        <p:nvCxnSpPr>
          <p:cNvPr id="16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75320" y="1875276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FAQ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340185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등록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수정</a:t>
            </a:r>
            <a:r>
              <a:rPr lang="en-US" altLang="ko-KR" sz="1300" dirty="0">
                <a:solidFill>
                  <a:prstClr val="black"/>
                </a:solidFill>
              </a:rPr>
              <a:t>/</a:t>
            </a:r>
            <a:r>
              <a:rPr lang="ko-KR" altLang="en-US" sz="1300" dirty="0">
                <a:solidFill>
                  <a:prstClr val="black"/>
                </a:solidFill>
              </a:rPr>
              <a:t>삭제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2178042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1844824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등록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수정</a:t>
            </a:r>
            <a:r>
              <a:rPr lang="en-US" altLang="ko-KR" sz="1300" dirty="0">
                <a:solidFill>
                  <a:prstClr val="black"/>
                </a:solidFill>
              </a:rPr>
              <a:t>/</a:t>
            </a:r>
            <a:r>
              <a:rPr lang="ko-KR" altLang="en-US" sz="1300" dirty="0">
                <a:solidFill>
                  <a:prstClr val="black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33987412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 descr="C:\Users\JOHN\Desktop\bankimg\ppt\4시연화면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 descr="C:\Users\JOHN\Desktop\bankimg\ppt\3-3데이터베이스다이어그램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76672"/>
            <a:ext cx="12192000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315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3" cstate="print"/>
          <a:srcRect l="7210" t="8847" r="7186" b="8847"/>
          <a:stretch>
            <a:fillRect/>
          </a:stretch>
        </p:blipFill>
        <p:spPr bwMode="auto">
          <a:xfrm>
            <a:off x="-28894" y="352425"/>
            <a:ext cx="12192000" cy="6172200"/>
          </a:xfrm>
          <a:prstGeom prst="rect">
            <a:avLst/>
          </a:prstGeom>
          <a:noFill/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772353"/>
              </p:ext>
            </p:extLst>
          </p:nvPr>
        </p:nvGraphicFramePr>
        <p:xfrm>
          <a:off x="1631504" y="2636912"/>
          <a:ext cx="8496945" cy="259997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3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2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6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장점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단점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6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카카오뱅크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간편함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고객응대의 부족함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6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 err="1"/>
                        <a:t>케이뱅크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편리한 </a:t>
                      </a:r>
                      <a:r>
                        <a:rPr lang="en-US" altLang="ko-KR" dirty="0"/>
                        <a:t>OTP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 err="1"/>
                        <a:t>금융삼품의</a:t>
                      </a:r>
                      <a:r>
                        <a:rPr lang="ko-KR" altLang="en-US" dirty="0"/>
                        <a:t> 미약함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301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6878</TotalTime>
  <Words>1795</Words>
  <Application>Microsoft Office PowerPoint</Application>
  <PresentationFormat>와이드스크린</PresentationFormat>
  <Paragraphs>1099</Paragraphs>
  <Slides>87</Slides>
  <Notes>58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93" baseType="lpstr">
      <vt:lpstr>고딕</vt:lpstr>
      <vt:lpstr>나눔고딕</vt:lpstr>
      <vt:lpstr>맑은 고딕</vt:lpstr>
      <vt:lpstr>배달의민족 한나체 Air</vt:lpstr>
      <vt:lpstr>Arial</vt:lpstr>
      <vt:lpstr>Office 테마</vt:lpstr>
      <vt:lpstr>PowerPoint 프레젠테이션</vt:lpstr>
      <vt:lpstr>ㄴㅇㄹㄴㅇ</vt:lpstr>
      <vt:lpstr>ㄴㅇㄹㄴㅇ</vt:lpstr>
      <vt:lpstr>ㄴㅇㄹㄴㅇ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JOHN</dc:creator>
  <cp:lastModifiedBy>Roh Hyuncheon</cp:lastModifiedBy>
  <cp:revision>445</cp:revision>
  <dcterms:created xsi:type="dcterms:W3CDTF">2019-09-08T16:26:07Z</dcterms:created>
  <dcterms:modified xsi:type="dcterms:W3CDTF">2019-10-17T09:31:03Z</dcterms:modified>
</cp:coreProperties>
</file>